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b400d45b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b400d45b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b400d45b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b400d45b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b5300b1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b5300b1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b5300b1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b5300b1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b5300b14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b5300b14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c23e7a04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c23e7a04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c23e7a0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c23e7a0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c23e7a0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c23e7a0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c23e7a0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c23e7a0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c23e7a04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c23e7a04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af6b725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af6b725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cc6d48fe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cc6d48fe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cc6d48f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cc6d48fe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c23e7a0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c23e7a0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c23e7a041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c23e7a04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c23e7a041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c23e7a041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c23e7a041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c23e7a041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c23e7a041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c23e7a041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c23e7a041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c23e7a041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c23e7a041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c23e7a041_2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cd2d5f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cd2d5f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af6b725f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0af6b725f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af6b725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af6b725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af6b725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af6b725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af6b725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0af6b725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c23e7a0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c23e7a0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af6b725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af6b725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cc6d48f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cc6d48f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cb2dedc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cb2dedc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b400d45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b400d45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LegoLogic</a:t>
            </a:r>
            <a:endParaRPr/>
          </a:p>
        </p:txBody>
      </p:sp>
      <p:sp>
        <p:nvSpPr>
          <p:cNvPr id="55" name="Google Shape;55;p13"/>
          <p:cNvSpPr txBox="1"/>
          <p:nvPr>
            <p:ph idx="1" type="subTitle"/>
          </p:nvPr>
        </p:nvSpPr>
        <p:spPr>
          <a:xfrm>
            <a:off x="311700" y="4301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Juan Guevara, Miguel Leon, Jenna Vincent</a:t>
            </a:r>
            <a:endParaRPr/>
          </a:p>
        </p:txBody>
      </p:sp>
      <p:pic>
        <p:nvPicPr>
          <p:cNvPr id="56" name="Google Shape;56;p13"/>
          <p:cNvPicPr preferRelativeResize="0"/>
          <p:nvPr/>
        </p:nvPicPr>
        <p:blipFill>
          <a:blip r:embed="rId3">
            <a:alphaModFix/>
          </a:blip>
          <a:stretch>
            <a:fillRect/>
          </a:stretch>
        </p:blipFill>
        <p:spPr>
          <a:xfrm>
            <a:off x="1344075" y="898700"/>
            <a:ext cx="6455849" cy="334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Connecting the Hub to your project</a:t>
            </a:r>
            <a:endParaRPr/>
          </a:p>
        </p:txBody>
      </p:sp>
      <p:sp>
        <p:nvSpPr>
          <p:cNvPr id="133" name="Google Shape;133;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a:t>Click the “connect” button in the         upper left corner</a:t>
            </a:r>
            <a:endParaRPr/>
          </a:p>
          <a:p>
            <a:pPr indent="-317500" lvl="0" marL="457200" rtl="0" algn="l">
              <a:spcBef>
                <a:spcPts val="0"/>
              </a:spcBef>
              <a:spcAft>
                <a:spcPts val="0"/>
              </a:spcAft>
              <a:buSzPts val="1400"/>
              <a:buAutoNum type="arabicPeriod"/>
            </a:pPr>
            <a:r>
              <a:rPr lang="en"/>
              <a:t>Select Green</a:t>
            </a:r>
            <a:endParaRPr/>
          </a:p>
        </p:txBody>
      </p:sp>
      <p:sp>
        <p:nvSpPr>
          <p:cNvPr id="134" name="Google Shape;134;p22"/>
          <p:cNvSpPr txBox="1"/>
          <p:nvPr>
            <p:ph idx="2" type="body"/>
          </p:nvPr>
        </p:nvSpPr>
        <p:spPr>
          <a:xfrm>
            <a:off x="4832400" y="1152475"/>
            <a:ext cx="3999900" cy="3835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3. Select “connect with USB cable in the bottom right corner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4. Click “open” and select the Hub and press “Connect”</a:t>
            </a:r>
            <a:endParaRPr/>
          </a:p>
        </p:txBody>
      </p:sp>
      <p:pic>
        <p:nvPicPr>
          <p:cNvPr id="135" name="Google Shape;135;p22"/>
          <p:cNvPicPr preferRelativeResize="0"/>
          <p:nvPr/>
        </p:nvPicPr>
        <p:blipFill>
          <a:blip r:embed="rId3">
            <a:alphaModFix/>
          </a:blip>
          <a:stretch>
            <a:fillRect/>
          </a:stretch>
        </p:blipFill>
        <p:spPr>
          <a:xfrm>
            <a:off x="3673650" y="1017725"/>
            <a:ext cx="936800" cy="1032600"/>
          </a:xfrm>
          <a:prstGeom prst="rect">
            <a:avLst/>
          </a:prstGeom>
          <a:noFill/>
          <a:ln>
            <a:noFill/>
          </a:ln>
        </p:spPr>
      </p:pic>
      <p:pic>
        <p:nvPicPr>
          <p:cNvPr id="136" name="Google Shape;136;p22"/>
          <p:cNvPicPr preferRelativeResize="0"/>
          <p:nvPr/>
        </p:nvPicPr>
        <p:blipFill>
          <a:blip r:embed="rId4">
            <a:alphaModFix/>
          </a:blip>
          <a:stretch>
            <a:fillRect/>
          </a:stretch>
        </p:blipFill>
        <p:spPr>
          <a:xfrm>
            <a:off x="408698" y="2185067"/>
            <a:ext cx="4342523" cy="2803132"/>
          </a:xfrm>
          <a:prstGeom prst="rect">
            <a:avLst/>
          </a:prstGeom>
          <a:noFill/>
          <a:ln>
            <a:noFill/>
          </a:ln>
        </p:spPr>
      </p:pic>
      <p:sp>
        <p:nvSpPr>
          <p:cNvPr id="137" name="Google Shape;137;p22"/>
          <p:cNvSpPr/>
          <p:nvPr/>
        </p:nvSpPr>
        <p:spPr>
          <a:xfrm>
            <a:off x="724425" y="4138325"/>
            <a:ext cx="7335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138" name="Google Shape;138;p22"/>
          <p:cNvSpPr/>
          <p:nvPr/>
        </p:nvSpPr>
        <p:spPr>
          <a:xfrm>
            <a:off x="4908050" y="1768998"/>
            <a:ext cx="3999898" cy="2582005"/>
          </a:xfrm>
          <a:prstGeom prst="rect">
            <a:avLst/>
          </a:prstGeom>
          <a:noFill/>
          <a:ln>
            <a:noFill/>
          </a:ln>
        </p:spPr>
      </p:sp>
      <p:pic>
        <p:nvPicPr>
          <p:cNvPr id="139" name="Google Shape;139;p22"/>
          <p:cNvPicPr preferRelativeResize="0"/>
          <p:nvPr/>
        </p:nvPicPr>
        <p:blipFill>
          <a:blip r:embed="rId5">
            <a:alphaModFix/>
          </a:blip>
          <a:stretch>
            <a:fillRect/>
          </a:stretch>
        </p:blipFill>
        <p:spPr>
          <a:xfrm>
            <a:off x="4828223" y="1665974"/>
            <a:ext cx="4159549" cy="2685025"/>
          </a:xfrm>
          <a:prstGeom prst="rect">
            <a:avLst/>
          </a:prstGeom>
          <a:noFill/>
          <a:ln>
            <a:noFill/>
          </a:ln>
        </p:spPr>
      </p:pic>
      <p:sp>
        <p:nvSpPr>
          <p:cNvPr id="140" name="Google Shape;140;p22"/>
          <p:cNvSpPr/>
          <p:nvPr/>
        </p:nvSpPr>
        <p:spPr>
          <a:xfrm>
            <a:off x="7507000" y="4304650"/>
            <a:ext cx="606600" cy="104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 1</a:t>
            </a:r>
            <a:endParaRPr/>
          </a:p>
        </p:txBody>
      </p:sp>
      <p:sp>
        <p:nvSpPr>
          <p:cNvPr id="146" name="Google Shape;146;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Programming the controller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Handler</a:t>
            </a:r>
            <a:endParaRPr/>
          </a:p>
        </p:txBody>
      </p:sp>
      <p:sp>
        <p:nvSpPr>
          <p:cNvPr id="152" name="Google Shape;152;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b="1" lang="en">
                <a:solidFill>
                  <a:srgbClr val="666666"/>
                </a:solidFill>
              </a:rPr>
              <a:t>Event handlers</a:t>
            </a:r>
            <a:r>
              <a:rPr lang="en">
                <a:solidFill>
                  <a:srgbClr val="666666"/>
                </a:solidFill>
              </a:rPr>
              <a:t> are commonly used in many programming languages to define a block of code that runs in response to specific events (like starting the program, pressing a button, or receiving input). In the case of LEGO SPIKE, it signifies the event of starting the program, and all connected code will be executed in order from that point.</a:t>
            </a:r>
            <a:endParaRPr>
              <a:solidFill>
                <a:srgbClr val="666666"/>
              </a:solidFill>
            </a:endParaRPr>
          </a:p>
          <a:p>
            <a:pPr indent="-317500" lvl="0" marL="457200" rtl="0" algn="l">
              <a:spcBef>
                <a:spcPts val="1200"/>
              </a:spcBef>
              <a:spcAft>
                <a:spcPts val="0"/>
              </a:spcAft>
              <a:buClr>
                <a:srgbClr val="666666"/>
              </a:buClr>
              <a:buSzPts val="1400"/>
              <a:buChar char="●"/>
            </a:pPr>
            <a:r>
              <a:rPr lang="en">
                <a:solidFill>
                  <a:srgbClr val="666666"/>
                </a:solidFill>
              </a:rPr>
              <a:t>"When Program Starts" block is an event handler. It's not a conditional, a variable, or a function by itself. Instead, it represents an event that triggers when the program begins running.</a:t>
            </a:r>
            <a:endParaRPr>
              <a:solidFill>
                <a:srgbClr val="666666"/>
              </a:solidFill>
            </a:endParaRPr>
          </a:p>
        </p:txBody>
      </p:sp>
      <p:sp>
        <p:nvSpPr>
          <p:cNvPr id="153" name="Google Shape;153;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4"/>
          <p:cNvPicPr preferRelativeResize="0"/>
          <p:nvPr/>
        </p:nvPicPr>
        <p:blipFill>
          <a:blip r:embed="rId3">
            <a:alphaModFix/>
          </a:blip>
          <a:stretch>
            <a:fillRect/>
          </a:stretch>
        </p:blipFill>
        <p:spPr>
          <a:xfrm>
            <a:off x="4832400" y="1152475"/>
            <a:ext cx="3999901" cy="14763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08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a:t>
            </a:r>
            <a:endParaRPr/>
          </a:p>
        </p:txBody>
      </p:sp>
      <p:sp>
        <p:nvSpPr>
          <p:cNvPr id="160" name="Google Shape;160;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5"/>
          <p:cNvPicPr preferRelativeResize="0"/>
          <p:nvPr/>
        </p:nvPicPr>
        <p:blipFill>
          <a:blip r:embed="rId3">
            <a:alphaModFix/>
          </a:blip>
          <a:stretch>
            <a:fillRect/>
          </a:stretch>
        </p:blipFill>
        <p:spPr>
          <a:xfrm>
            <a:off x="5082526" y="114325"/>
            <a:ext cx="3499649" cy="4788050"/>
          </a:xfrm>
          <a:prstGeom prst="rect">
            <a:avLst/>
          </a:prstGeom>
          <a:noFill/>
          <a:ln>
            <a:noFill/>
          </a:ln>
        </p:spPr>
      </p:pic>
      <p:sp>
        <p:nvSpPr>
          <p:cNvPr id="162" name="Google Shape;162;p25"/>
          <p:cNvSpPr txBox="1"/>
          <p:nvPr/>
        </p:nvSpPr>
        <p:spPr>
          <a:xfrm>
            <a:off x="311700" y="914425"/>
            <a:ext cx="41673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a:solidFill>
                  <a:schemeClr val="dk2"/>
                </a:solidFill>
              </a:rPr>
              <a:t>A variable in coding is a label for storing data that can change or be used later in a program.</a:t>
            </a:r>
            <a:endParaRPr/>
          </a:p>
        </p:txBody>
      </p:sp>
      <p:sp>
        <p:nvSpPr>
          <p:cNvPr id="163" name="Google Shape;163;p25"/>
          <p:cNvSpPr txBox="1"/>
          <p:nvPr/>
        </p:nvSpPr>
        <p:spPr>
          <a:xfrm>
            <a:off x="419425" y="1810225"/>
            <a:ext cx="3850200" cy="21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Setting the angle:</a:t>
            </a:r>
            <a:endParaRPr sz="1800">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rgbClr val="666666"/>
                </a:solidFill>
              </a:rPr>
              <a:t>"Set Yaw Angle to 0" is an action or command. Specifically, it can be thought of as a function call that resets a particular value (the yaw angle) to zero.</a:t>
            </a:r>
            <a:r>
              <a:rPr lang="en">
                <a:solidFill>
                  <a:schemeClr val="dk2"/>
                </a:solidFill>
              </a:rPr>
              <a:t> </a:t>
            </a:r>
            <a:endParaRPr b="1">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This will face your launcher forward</a:t>
            </a:r>
            <a:endParaRPr sz="1800">
              <a:solidFill>
                <a:schemeClr val="dk2"/>
              </a:solidFill>
            </a:endParaRPr>
          </a:p>
        </p:txBody>
      </p:sp>
      <p:sp>
        <p:nvSpPr>
          <p:cNvPr id="164" name="Google Shape;164;p25"/>
          <p:cNvSpPr txBox="1"/>
          <p:nvPr/>
        </p:nvSpPr>
        <p:spPr>
          <a:xfrm>
            <a:off x="379525" y="3571325"/>
            <a:ext cx="39300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Setting the motor:</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 is a variable representing the port on the hub that the motor is plugged into</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Select the correct letter based on which port your motor is plugged into</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Loops</a:t>
            </a:r>
            <a:endParaRPr/>
          </a:p>
        </p:txBody>
      </p:sp>
      <p:sp>
        <p:nvSpPr>
          <p:cNvPr id="170" name="Google Shape;170;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"Forever" loop is a control block that repeatedly runs the set of instructions inside it indefinitely. Once the program enters the loop, it will keep executing the commands in the loop continuously until the program is stopped manually or another condition interrupts it.</a:t>
            </a:r>
            <a:endParaRPr/>
          </a:p>
          <a:p>
            <a:pPr indent="-317500" lvl="0" marL="457200" rtl="0" algn="l">
              <a:spcBef>
                <a:spcPts val="1200"/>
              </a:spcBef>
              <a:spcAft>
                <a:spcPts val="0"/>
              </a:spcAft>
              <a:buSzPts val="1400"/>
              <a:buChar char="●"/>
            </a:pPr>
            <a:r>
              <a:rPr lang="en"/>
              <a:t>These blocks will forever make the A motor go to the shortest path to the angle the yaw. (yaw refers to the rotation of a device)</a:t>
            </a:r>
            <a:endParaRPr/>
          </a:p>
          <a:p>
            <a:pPr indent="0" lvl="0" marL="0" rtl="0" algn="l">
              <a:spcBef>
                <a:spcPts val="1200"/>
              </a:spcBef>
              <a:spcAft>
                <a:spcPts val="1200"/>
              </a:spcAft>
              <a:buNone/>
            </a:pPr>
            <a:r>
              <a:t/>
            </a:r>
            <a:endParaRPr sz="1100"/>
          </a:p>
        </p:txBody>
      </p:sp>
      <p:sp>
        <p:nvSpPr>
          <p:cNvPr id="171" name="Google Shape;171;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6"/>
          <p:cNvPicPr preferRelativeResize="0"/>
          <p:nvPr/>
        </p:nvPicPr>
        <p:blipFill>
          <a:blip r:embed="rId3">
            <a:alphaModFix/>
          </a:blip>
          <a:stretch>
            <a:fillRect/>
          </a:stretch>
        </p:blipFill>
        <p:spPr>
          <a:xfrm>
            <a:off x="4640724" y="1838271"/>
            <a:ext cx="4383251" cy="128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 the completed code</a:t>
            </a:r>
            <a:endParaRPr/>
          </a:p>
        </p:txBody>
      </p:sp>
      <p:pic>
        <p:nvPicPr>
          <p:cNvPr id="178" name="Google Shape;178;p27"/>
          <p:cNvPicPr preferRelativeResize="0"/>
          <p:nvPr/>
        </p:nvPicPr>
        <p:blipFill>
          <a:blip r:embed="rId3">
            <a:alphaModFix/>
          </a:blip>
          <a:stretch>
            <a:fillRect/>
          </a:stretch>
        </p:blipFill>
        <p:spPr>
          <a:xfrm>
            <a:off x="1227175" y="1152476"/>
            <a:ext cx="6689651" cy="359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 2</a:t>
            </a:r>
            <a:endParaRPr/>
          </a:p>
        </p:txBody>
      </p:sp>
      <p:sp>
        <p:nvSpPr>
          <p:cNvPr id="184" name="Google Shape;184;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Launching with the press of a button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Conditionals</a:t>
            </a:r>
            <a:endParaRPr/>
          </a:p>
        </p:txBody>
      </p:sp>
      <p:sp>
        <p:nvSpPr>
          <p:cNvPr id="190" name="Google Shape;190;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300"/>
              <a:t>A </a:t>
            </a:r>
            <a:r>
              <a:rPr b="1" lang="en" sz="1300"/>
              <a:t>conditional</a:t>
            </a:r>
            <a:r>
              <a:rPr lang="en" sz="1300"/>
              <a:t> is a programming statement that runs certain code only if a specific condition is true.</a:t>
            </a:r>
            <a:endParaRPr/>
          </a:p>
          <a:p>
            <a:pPr indent="-317500" lvl="0" marL="457200" rtl="0" algn="l">
              <a:spcBef>
                <a:spcPts val="1200"/>
              </a:spcBef>
              <a:spcAft>
                <a:spcPts val="0"/>
              </a:spcAft>
              <a:buSzPts val="1400"/>
              <a:buChar char="●"/>
            </a:pPr>
            <a:r>
              <a:rPr b="1" lang="en"/>
              <a:t>pressed</a:t>
            </a:r>
            <a:r>
              <a:rPr lang="en"/>
              <a:t> - this is a boolean value (true or false)</a:t>
            </a:r>
            <a:endParaRPr/>
          </a:p>
          <a:p>
            <a:pPr indent="-304800" lvl="1" marL="914400" rtl="0" algn="l">
              <a:spcBef>
                <a:spcPts val="0"/>
              </a:spcBef>
              <a:spcAft>
                <a:spcPts val="0"/>
              </a:spcAft>
              <a:buSzPts val="1200"/>
              <a:buChar char="○"/>
            </a:pPr>
            <a:r>
              <a:rPr lang="en"/>
              <a:t>When the button is pressed, “pressed” will be true</a:t>
            </a:r>
            <a:endParaRPr/>
          </a:p>
          <a:p>
            <a:pPr indent="-304800" lvl="1" marL="914400" rtl="0" algn="l">
              <a:spcBef>
                <a:spcPts val="0"/>
              </a:spcBef>
              <a:spcAft>
                <a:spcPts val="0"/>
              </a:spcAft>
              <a:buSzPts val="1200"/>
              <a:buChar char="○"/>
            </a:pPr>
            <a:r>
              <a:rPr lang="en"/>
              <a:t>When the button is not pressed, “pressed” will be false</a:t>
            </a:r>
            <a:endParaRPr/>
          </a:p>
        </p:txBody>
      </p:sp>
      <p:sp>
        <p:nvSpPr>
          <p:cNvPr id="191" name="Google Shape;191;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9"/>
          <p:cNvPicPr preferRelativeResize="0"/>
          <p:nvPr/>
        </p:nvPicPr>
        <p:blipFill>
          <a:blip r:embed="rId3">
            <a:alphaModFix/>
          </a:blip>
          <a:stretch>
            <a:fillRect/>
          </a:stretch>
        </p:blipFill>
        <p:spPr>
          <a:xfrm>
            <a:off x="4395148" y="0"/>
            <a:ext cx="4975255"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100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the motor</a:t>
            </a:r>
            <a:endParaRPr/>
          </a:p>
        </p:txBody>
      </p:sp>
      <p:sp>
        <p:nvSpPr>
          <p:cNvPr id="198" name="Google Shape;198;p30"/>
          <p:cNvSpPr txBox="1"/>
          <p:nvPr>
            <p:ph idx="1" type="body"/>
          </p:nvPr>
        </p:nvSpPr>
        <p:spPr>
          <a:xfrm>
            <a:off x="311700" y="2021850"/>
            <a:ext cx="4487700" cy="382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E is another variable, represents the port that the motor is plugged into on the hub</a:t>
            </a:r>
            <a:endParaRPr/>
          </a:p>
          <a:p>
            <a:pPr indent="-317500" lvl="0" marL="457200" rtl="0" algn="l">
              <a:spcBef>
                <a:spcPts val="0"/>
              </a:spcBef>
              <a:spcAft>
                <a:spcPts val="0"/>
              </a:spcAft>
              <a:buSzPts val="1400"/>
              <a:buChar char="●"/>
            </a:pPr>
            <a:r>
              <a:rPr lang="en"/>
              <a:t>We will have the motor rotate clockwise</a:t>
            </a:r>
            <a:endParaRPr/>
          </a:p>
          <a:p>
            <a:pPr indent="-317500" lvl="0" marL="457200" rtl="0" algn="l">
              <a:spcBef>
                <a:spcPts val="0"/>
              </a:spcBef>
              <a:spcAft>
                <a:spcPts val="0"/>
              </a:spcAft>
              <a:buSzPts val="1400"/>
              <a:buChar char="●"/>
            </a:pPr>
            <a:r>
              <a:rPr lang="en"/>
              <a:t>We need the motor to run for 1 full rotation</a:t>
            </a:r>
            <a:endParaRPr/>
          </a:p>
          <a:p>
            <a:pPr indent="0" lvl="0" marL="0" rtl="0" algn="l">
              <a:spcBef>
                <a:spcPts val="1200"/>
              </a:spcBef>
              <a:spcAft>
                <a:spcPts val="1200"/>
              </a:spcAft>
              <a:buNone/>
            </a:pPr>
            <a:r>
              <a:rPr lang="en"/>
              <a:t>  That’s it! Press play and test your code!</a:t>
            </a:r>
            <a:endParaRPr/>
          </a:p>
        </p:txBody>
      </p:sp>
      <p:pic>
        <p:nvPicPr>
          <p:cNvPr id="199" name="Google Shape;199;p30"/>
          <p:cNvPicPr preferRelativeResize="0"/>
          <p:nvPr/>
        </p:nvPicPr>
        <p:blipFill>
          <a:blip r:embed="rId3">
            <a:alphaModFix/>
          </a:blip>
          <a:stretch>
            <a:fillRect/>
          </a:stretch>
        </p:blipFill>
        <p:spPr>
          <a:xfrm>
            <a:off x="4959970" y="87475"/>
            <a:ext cx="408976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 3</a:t>
            </a:r>
            <a:endParaRPr/>
          </a:p>
        </p:txBody>
      </p:sp>
      <p:sp>
        <p:nvSpPr>
          <p:cNvPr id="205" name="Google Shape;205;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Code Challenge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TAP?</a:t>
            </a:r>
            <a:endParaRPr/>
          </a:p>
        </p:txBody>
      </p:sp>
      <p:sp>
        <p:nvSpPr>
          <p:cNvPr id="62" name="Google Shape;62;p14"/>
          <p:cNvSpPr txBox="1"/>
          <p:nvPr>
            <p:ph idx="1" type="body"/>
          </p:nvPr>
        </p:nvSpPr>
        <p:spPr>
          <a:xfrm>
            <a:off x="290050" y="1147075"/>
            <a:ext cx="45399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t>The Technology Ambassador Program (TAP) is a student-led initiative where participants create workshops to teach others about various topics in Information Technology, such as programming and cybersecurity. </a:t>
            </a:r>
            <a:endParaRPr/>
          </a:p>
          <a:p>
            <a:pPr indent="457200" lvl="0" marL="0" rtl="0" algn="l">
              <a:spcBef>
                <a:spcPts val="1200"/>
              </a:spcBef>
              <a:spcAft>
                <a:spcPts val="1200"/>
              </a:spcAft>
              <a:buNone/>
            </a:pPr>
            <a:r>
              <a:rPr lang="en"/>
              <a:t>The goal of a TAP project is to get people interested in IT by providing engaging, accessible educational experiences that introduce new skills and concepts to a broad audience.</a:t>
            </a:r>
            <a:endParaRPr/>
          </a:p>
        </p:txBody>
      </p:sp>
      <p:pic>
        <p:nvPicPr>
          <p:cNvPr id="63" name="Google Shape;63;p14"/>
          <p:cNvPicPr preferRelativeResize="0"/>
          <p:nvPr/>
        </p:nvPicPr>
        <p:blipFill>
          <a:blip r:embed="rId3">
            <a:alphaModFix/>
          </a:blip>
          <a:stretch>
            <a:fillRect/>
          </a:stretch>
        </p:blipFill>
        <p:spPr>
          <a:xfrm>
            <a:off x="4935675" y="1191100"/>
            <a:ext cx="3765750" cy="225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152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Uploading project</a:t>
            </a:r>
            <a:endParaRPr/>
          </a:p>
        </p:txBody>
      </p:sp>
      <p:sp>
        <p:nvSpPr>
          <p:cNvPr id="211" name="Google Shape;211;p32"/>
          <p:cNvSpPr txBox="1"/>
          <p:nvPr>
            <p:ph idx="1" type="body"/>
          </p:nvPr>
        </p:nvSpPr>
        <p:spPr>
          <a:xfrm>
            <a:off x="311700" y="8476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Download IfStatementBasic.lls3p</a:t>
            </a:r>
            <a:endParaRPr/>
          </a:p>
          <a:p>
            <a:pPr indent="0" lvl="0" marL="0" rtl="0" algn="l">
              <a:spcBef>
                <a:spcPts val="1200"/>
              </a:spcBef>
              <a:spcAft>
                <a:spcPts val="1200"/>
              </a:spcAft>
              <a:buNone/>
            </a:pPr>
            <a:r>
              <a:rPr lang="en"/>
              <a:t>2.	Go to spike.legoeducation.com and select SPIKE Prime</a:t>
            </a:r>
            <a:endParaRPr/>
          </a:p>
        </p:txBody>
      </p:sp>
      <p:pic>
        <p:nvPicPr>
          <p:cNvPr id="212" name="Google Shape;212;p32"/>
          <p:cNvPicPr preferRelativeResize="0"/>
          <p:nvPr/>
        </p:nvPicPr>
        <p:blipFill>
          <a:blip r:embed="rId3">
            <a:alphaModFix/>
          </a:blip>
          <a:stretch>
            <a:fillRect/>
          </a:stretch>
        </p:blipFill>
        <p:spPr>
          <a:xfrm>
            <a:off x="311700" y="2073500"/>
            <a:ext cx="3927726" cy="2535375"/>
          </a:xfrm>
          <a:prstGeom prst="rect">
            <a:avLst/>
          </a:prstGeom>
          <a:noFill/>
          <a:ln>
            <a:noFill/>
          </a:ln>
        </p:spPr>
      </p:pic>
      <p:sp>
        <p:nvSpPr>
          <p:cNvPr id="213" name="Google Shape;213;p32"/>
          <p:cNvSpPr/>
          <p:nvPr/>
        </p:nvSpPr>
        <p:spPr>
          <a:xfrm>
            <a:off x="905550" y="3613125"/>
            <a:ext cx="416700" cy="2625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pic>
        <p:nvPicPr>
          <p:cNvPr id="214" name="Google Shape;214;p32"/>
          <p:cNvPicPr preferRelativeResize="0"/>
          <p:nvPr/>
        </p:nvPicPr>
        <p:blipFill>
          <a:blip r:embed="rId4">
            <a:alphaModFix/>
          </a:blip>
          <a:stretch>
            <a:fillRect/>
          </a:stretch>
        </p:blipFill>
        <p:spPr>
          <a:xfrm>
            <a:off x="4311600" y="2359720"/>
            <a:ext cx="4666525" cy="2130730"/>
          </a:xfrm>
          <a:prstGeom prst="rect">
            <a:avLst/>
          </a:prstGeom>
          <a:noFill/>
          <a:ln>
            <a:noFill/>
          </a:ln>
        </p:spPr>
      </p:pic>
      <p:sp>
        <p:nvSpPr>
          <p:cNvPr id="215" name="Google Shape;215;p32"/>
          <p:cNvSpPr/>
          <p:nvPr/>
        </p:nvSpPr>
        <p:spPr>
          <a:xfrm>
            <a:off x="7239925" y="4200538"/>
            <a:ext cx="416700" cy="2625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16" name="Google Shape;216;p32"/>
          <p:cNvSpPr txBox="1"/>
          <p:nvPr>
            <p:ph idx="1" type="body"/>
          </p:nvPr>
        </p:nvSpPr>
        <p:spPr>
          <a:xfrm>
            <a:off x="4644913" y="847675"/>
            <a:ext cx="3999900" cy="12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Select “Open Project”</a:t>
            </a:r>
            <a:endParaRPr/>
          </a:p>
          <a:p>
            <a:pPr indent="0" lvl="0" marL="0" rtl="0" algn="l">
              <a:spcBef>
                <a:spcPts val="1200"/>
              </a:spcBef>
              <a:spcAft>
                <a:spcPts val="1200"/>
              </a:spcAft>
              <a:buNone/>
            </a:pPr>
            <a:r>
              <a:rPr lang="en"/>
              <a:t>4.	Select the file from your downloads folder and select “Open”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Connecting the Hub to your project</a:t>
            </a:r>
            <a:endParaRPr/>
          </a:p>
        </p:txBody>
      </p:sp>
      <p:sp>
        <p:nvSpPr>
          <p:cNvPr id="222" name="Google Shape;222;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a:t>Click the “connect” button in the         upper left corner</a:t>
            </a:r>
            <a:endParaRPr/>
          </a:p>
          <a:p>
            <a:pPr indent="-317500" lvl="0" marL="457200" rtl="0" algn="l">
              <a:spcBef>
                <a:spcPts val="0"/>
              </a:spcBef>
              <a:spcAft>
                <a:spcPts val="0"/>
              </a:spcAft>
              <a:buSzPts val="1400"/>
              <a:buAutoNum type="arabicPeriod"/>
            </a:pPr>
            <a:r>
              <a:rPr lang="en"/>
              <a:t>Select Green</a:t>
            </a:r>
            <a:endParaRPr/>
          </a:p>
        </p:txBody>
      </p:sp>
      <p:sp>
        <p:nvSpPr>
          <p:cNvPr id="223" name="Google Shape;223;p33"/>
          <p:cNvSpPr txBox="1"/>
          <p:nvPr>
            <p:ph idx="2" type="body"/>
          </p:nvPr>
        </p:nvSpPr>
        <p:spPr>
          <a:xfrm>
            <a:off x="4832400" y="1152475"/>
            <a:ext cx="3999900" cy="3835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3. Select “connect with USB cable in the bottom right corner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4. Click “open” and select the Hub and press “Connect”</a:t>
            </a:r>
            <a:endParaRPr/>
          </a:p>
        </p:txBody>
      </p:sp>
      <p:pic>
        <p:nvPicPr>
          <p:cNvPr id="224" name="Google Shape;224;p33"/>
          <p:cNvPicPr preferRelativeResize="0"/>
          <p:nvPr/>
        </p:nvPicPr>
        <p:blipFill>
          <a:blip r:embed="rId3">
            <a:alphaModFix/>
          </a:blip>
          <a:stretch>
            <a:fillRect/>
          </a:stretch>
        </p:blipFill>
        <p:spPr>
          <a:xfrm>
            <a:off x="3673650" y="1017725"/>
            <a:ext cx="936800" cy="1032600"/>
          </a:xfrm>
          <a:prstGeom prst="rect">
            <a:avLst/>
          </a:prstGeom>
          <a:noFill/>
          <a:ln>
            <a:noFill/>
          </a:ln>
        </p:spPr>
      </p:pic>
      <p:pic>
        <p:nvPicPr>
          <p:cNvPr id="225" name="Google Shape;225;p33"/>
          <p:cNvPicPr preferRelativeResize="0"/>
          <p:nvPr/>
        </p:nvPicPr>
        <p:blipFill>
          <a:blip r:embed="rId4">
            <a:alphaModFix/>
          </a:blip>
          <a:stretch>
            <a:fillRect/>
          </a:stretch>
        </p:blipFill>
        <p:spPr>
          <a:xfrm>
            <a:off x="408698" y="2185067"/>
            <a:ext cx="4342523" cy="2803132"/>
          </a:xfrm>
          <a:prstGeom prst="rect">
            <a:avLst/>
          </a:prstGeom>
          <a:noFill/>
          <a:ln>
            <a:noFill/>
          </a:ln>
        </p:spPr>
      </p:pic>
      <p:sp>
        <p:nvSpPr>
          <p:cNvPr id="226" name="Google Shape;226;p33"/>
          <p:cNvSpPr/>
          <p:nvPr/>
        </p:nvSpPr>
        <p:spPr>
          <a:xfrm>
            <a:off x="724425" y="4138325"/>
            <a:ext cx="7335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27" name="Google Shape;227;p33"/>
          <p:cNvSpPr/>
          <p:nvPr/>
        </p:nvSpPr>
        <p:spPr>
          <a:xfrm>
            <a:off x="4908050" y="1768998"/>
            <a:ext cx="3999898" cy="2582005"/>
          </a:xfrm>
          <a:prstGeom prst="rect">
            <a:avLst/>
          </a:prstGeom>
          <a:noFill/>
          <a:ln>
            <a:noFill/>
          </a:ln>
        </p:spPr>
      </p:sp>
      <p:pic>
        <p:nvPicPr>
          <p:cNvPr id="228" name="Google Shape;228;p33"/>
          <p:cNvPicPr preferRelativeResize="0"/>
          <p:nvPr/>
        </p:nvPicPr>
        <p:blipFill>
          <a:blip r:embed="rId5">
            <a:alphaModFix/>
          </a:blip>
          <a:stretch>
            <a:fillRect/>
          </a:stretch>
        </p:blipFill>
        <p:spPr>
          <a:xfrm>
            <a:off x="4828223" y="1665974"/>
            <a:ext cx="4159549" cy="2685025"/>
          </a:xfrm>
          <a:prstGeom prst="rect">
            <a:avLst/>
          </a:prstGeom>
          <a:noFill/>
          <a:ln>
            <a:noFill/>
          </a:ln>
        </p:spPr>
      </p:pic>
      <p:sp>
        <p:nvSpPr>
          <p:cNvPr id="229" name="Google Shape;229;p33"/>
          <p:cNvSpPr/>
          <p:nvPr/>
        </p:nvSpPr>
        <p:spPr>
          <a:xfrm>
            <a:off x="7507000" y="4304650"/>
            <a:ext cx="606600" cy="104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32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Conditionals</a:t>
            </a:r>
            <a:endParaRPr/>
          </a:p>
        </p:txBody>
      </p:sp>
      <p:sp>
        <p:nvSpPr>
          <p:cNvPr id="235" name="Google Shape;235;p34"/>
          <p:cNvSpPr txBox="1"/>
          <p:nvPr>
            <p:ph idx="1" type="body"/>
          </p:nvPr>
        </p:nvSpPr>
        <p:spPr>
          <a:xfrm>
            <a:off x="4834800" y="710750"/>
            <a:ext cx="3997500" cy="3766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700"/>
              <a:t>A conditional is a programming concept that allows a program to make decisions based on whether something is true or not</a:t>
            </a:r>
            <a:endParaRPr sz="1700"/>
          </a:p>
          <a:p>
            <a:pPr indent="0" lvl="0" marL="457200" rtl="0" algn="l">
              <a:spcBef>
                <a:spcPts val="1200"/>
              </a:spcBef>
              <a:spcAft>
                <a:spcPts val="0"/>
              </a:spcAft>
              <a:buNone/>
            </a:pPr>
            <a:r>
              <a:rPr lang="en" sz="1700"/>
              <a:t>Examples:</a:t>
            </a:r>
            <a:endParaRPr sz="1700"/>
          </a:p>
          <a:p>
            <a:pPr indent="-336550" lvl="0" marL="457200" rtl="0" algn="l">
              <a:spcBef>
                <a:spcPts val="1200"/>
              </a:spcBef>
              <a:spcAft>
                <a:spcPts val="0"/>
              </a:spcAft>
              <a:buSzPts val="1700"/>
              <a:buChar char="●"/>
            </a:pPr>
            <a:r>
              <a:rPr lang="en" sz="1700"/>
              <a:t>Conditional to check the color of the target</a:t>
            </a:r>
            <a:endParaRPr sz="1700"/>
          </a:p>
        </p:txBody>
      </p:sp>
      <p:pic>
        <p:nvPicPr>
          <p:cNvPr id="236" name="Google Shape;236;p34"/>
          <p:cNvPicPr preferRelativeResize="0"/>
          <p:nvPr/>
        </p:nvPicPr>
        <p:blipFill>
          <a:blip r:embed="rId3">
            <a:alphaModFix/>
          </a:blip>
          <a:stretch>
            <a:fillRect/>
          </a:stretch>
        </p:blipFill>
        <p:spPr>
          <a:xfrm>
            <a:off x="709475" y="1320450"/>
            <a:ext cx="3204738" cy="3046725"/>
          </a:xfrm>
          <a:prstGeom prst="rect">
            <a:avLst/>
          </a:prstGeom>
          <a:noFill/>
          <a:ln>
            <a:noFill/>
          </a:ln>
        </p:spPr>
      </p:pic>
      <p:pic>
        <p:nvPicPr>
          <p:cNvPr id="237" name="Google Shape;237;p34"/>
          <p:cNvPicPr preferRelativeResize="0"/>
          <p:nvPr/>
        </p:nvPicPr>
        <p:blipFill>
          <a:blip r:embed="rId4">
            <a:alphaModFix/>
          </a:blip>
          <a:stretch>
            <a:fillRect/>
          </a:stretch>
        </p:blipFill>
        <p:spPr>
          <a:xfrm>
            <a:off x="5050950" y="3633425"/>
            <a:ext cx="3305175" cy="895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623400" y="546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If-Statements</a:t>
            </a:r>
            <a:endParaRPr/>
          </a:p>
        </p:txBody>
      </p:sp>
      <p:sp>
        <p:nvSpPr>
          <p:cNvPr id="243" name="Google Shape;243;p35"/>
          <p:cNvSpPr txBox="1"/>
          <p:nvPr>
            <p:ph idx="1" type="body"/>
          </p:nvPr>
        </p:nvSpPr>
        <p:spPr>
          <a:xfrm>
            <a:off x="154775" y="1435800"/>
            <a:ext cx="3893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An </a:t>
            </a:r>
            <a:r>
              <a:rPr b="1" lang="en"/>
              <a:t>if-statement</a:t>
            </a:r>
            <a:r>
              <a:rPr lang="en"/>
              <a:t> is a conditional statement in programming that checks whether a given condition is true or false, and based on that, it executes a specific block of code. </a:t>
            </a:r>
            <a:endParaRPr/>
          </a:p>
          <a:p>
            <a:pPr indent="0" lvl="0" marL="457200" rtl="0" algn="l">
              <a:spcBef>
                <a:spcPts val="1200"/>
              </a:spcBef>
              <a:spcAft>
                <a:spcPts val="0"/>
              </a:spcAft>
              <a:buNone/>
            </a:pPr>
            <a:r>
              <a:rPr lang="en"/>
              <a:t>Example:</a:t>
            </a:r>
            <a:endParaRPr/>
          </a:p>
          <a:p>
            <a:pPr indent="-317500" lvl="0" marL="457200" rtl="0" algn="l">
              <a:spcBef>
                <a:spcPts val="1200"/>
              </a:spcBef>
              <a:spcAft>
                <a:spcPts val="0"/>
              </a:spcAft>
              <a:buSzPts val="1400"/>
              <a:buChar char="●"/>
            </a:pPr>
            <a:r>
              <a:rPr lang="en"/>
              <a:t>Check the color of the current target</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4" name="Google Shape;244;p35"/>
          <p:cNvPicPr preferRelativeResize="0"/>
          <p:nvPr/>
        </p:nvPicPr>
        <p:blipFill>
          <a:blip r:embed="rId3">
            <a:alphaModFix/>
          </a:blip>
          <a:stretch>
            <a:fillRect/>
          </a:stretch>
        </p:blipFill>
        <p:spPr>
          <a:xfrm>
            <a:off x="4695950" y="477225"/>
            <a:ext cx="3581063" cy="393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137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Breakdown</a:t>
            </a:r>
            <a:endParaRPr/>
          </a:p>
        </p:txBody>
      </p:sp>
      <p:sp>
        <p:nvSpPr>
          <p:cNvPr id="250" name="Google Shape;250;p36"/>
          <p:cNvSpPr txBox="1"/>
          <p:nvPr>
            <p:ph idx="1" type="body"/>
          </p:nvPr>
        </p:nvSpPr>
        <p:spPr>
          <a:xfrm>
            <a:off x="-107675" y="729738"/>
            <a:ext cx="2958600" cy="427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en"/>
              <a:t>Resetting Catapult</a:t>
            </a:r>
            <a:endParaRPr b="1"/>
          </a:p>
        </p:txBody>
      </p:sp>
      <p:sp>
        <p:nvSpPr>
          <p:cNvPr id="251" name="Google Shape;251;p36"/>
          <p:cNvSpPr txBox="1"/>
          <p:nvPr>
            <p:ph idx="1" type="body"/>
          </p:nvPr>
        </p:nvSpPr>
        <p:spPr>
          <a:xfrm>
            <a:off x="3322675" y="633525"/>
            <a:ext cx="2958600" cy="42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Shooting Projectile</a:t>
            </a:r>
            <a:endParaRPr b="1"/>
          </a:p>
        </p:txBody>
      </p:sp>
      <p:pic>
        <p:nvPicPr>
          <p:cNvPr id="252" name="Google Shape;252;p36"/>
          <p:cNvPicPr preferRelativeResize="0"/>
          <p:nvPr/>
        </p:nvPicPr>
        <p:blipFill>
          <a:blip r:embed="rId3">
            <a:alphaModFix/>
          </a:blip>
          <a:stretch>
            <a:fillRect/>
          </a:stretch>
        </p:blipFill>
        <p:spPr>
          <a:xfrm>
            <a:off x="3322675" y="1061350"/>
            <a:ext cx="2417859" cy="3681151"/>
          </a:xfrm>
          <a:prstGeom prst="rect">
            <a:avLst/>
          </a:prstGeom>
          <a:noFill/>
          <a:ln>
            <a:noFill/>
          </a:ln>
        </p:spPr>
      </p:pic>
      <p:pic>
        <p:nvPicPr>
          <p:cNvPr id="253" name="Google Shape;253;p36"/>
          <p:cNvPicPr preferRelativeResize="0"/>
          <p:nvPr/>
        </p:nvPicPr>
        <p:blipFill>
          <a:blip r:embed="rId4">
            <a:alphaModFix/>
          </a:blip>
          <a:stretch>
            <a:fillRect/>
          </a:stretch>
        </p:blipFill>
        <p:spPr>
          <a:xfrm>
            <a:off x="358275" y="1253775"/>
            <a:ext cx="2417850" cy="1089997"/>
          </a:xfrm>
          <a:prstGeom prst="rect">
            <a:avLst/>
          </a:prstGeom>
          <a:noFill/>
          <a:ln>
            <a:noFill/>
          </a:ln>
        </p:spPr>
      </p:pic>
      <p:pic>
        <p:nvPicPr>
          <p:cNvPr id="254" name="Google Shape;254;p36"/>
          <p:cNvPicPr preferRelativeResize="0"/>
          <p:nvPr/>
        </p:nvPicPr>
        <p:blipFill>
          <a:blip r:embed="rId5">
            <a:alphaModFix/>
          </a:blip>
          <a:stretch>
            <a:fillRect/>
          </a:stretch>
        </p:blipFill>
        <p:spPr>
          <a:xfrm>
            <a:off x="6431675" y="1061350"/>
            <a:ext cx="1826125" cy="3370175"/>
          </a:xfrm>
          <a:prstGeom prst="rect">
            <a:avLst/>
          </a:prstGeom>
          <a:noFill/>
          <a:ln>
            <a:noFill/>
          </a:ln>
        </p:spPr>
      </p:pic>
      <p:sp>
        <p:nvSpPr>
          <p:cNvPr id="255" name="Google Shape;255;p36"/>
          <p:cNvSpPr txBox="1"/>
          <p:nvPr>
            <p:ph idx="1" type="body"/>
          </p:nvPr>
        </p:nvSpPr>
        <p:spPr>
          <a:xfrm>
            <a:off x="6212275" y="633525"/>
            <a:ext cx="2958600" cy="42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Choosing Target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100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Define Our Targets</a:t>
            </a:r>
            <a:endParaRPr/>
          </a:p>
        </p:txBody>
      </p:sp>
      <p:sp>
        <p:nvSpPr>
          <p:cNvPr id="261" name="Google Shape;261;p37"/>
          <p:cNvSpPr txBox="1"/>
          <p:nvPr>
            <p:ph idx="1" type="body"/>
          </p:nvPr>
        </p:nvSpPr>
        <p:spPr>
          <a:xfrm>
            <a:off x="311700" y="2021850"/>
            <a:ext cx="4758600" cy="382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A </a:t>
            </a:r>
            <a:r>
              <a:rPr lang="en" sz="1600"/>
              <a:t>uses a light sensor that detects colors</a:t>
            </a:r>
            <a:endParaRPr sz="1600"/>
          </a:p>
          <a:p>
            <a:pPr indent="-330200" lvl="0" marL="457200" rtl="0" algn="l">
              <a:spcBef>
                <a:spcPts val="0"/>
              </a:spcBef>
              <a:spcAft>
                <a:spcPts val="0"/>
              </a:spcAft>
              <a:buSzPts val="1600"/>
              <a:buChar char="●"/>
            </a:pPr>
            <a:r>
              <a:rPr lang="en" sz="1600"/>
              <a:t>The sensor will detect the color shown and set the current target to that color</a:t>
            </a:r>
            <a:endParaRPr sz="1600"/>
          </a:p>
          <a:p>
            <a:pPr indent="0" lvl="0" marL="0" rtl="0" algn="l">
              <a:spcBef>
                <a:spcPts val="1200"/>
              </a:spcBef>
              <a:spcAft>
                <a:spcPts val="1200"/>
              </a:spcAft>
              <a:buNone/>
            </a:pPr>
            <a:r>
              <a:rPr lang="en" sz="1600"/>
              <a:t>  Let's define our colors and them to the list!</a:t>
            </a:r>
            <a:endParaRPr sz="1600"/>
          </a:p>
        </p:txBody>
      </p:sp>
      <p:pic>
        <p:nvPicPr>
          <p:cNvPr id="262" name="Google Shape;262;p37"/>
          <p:cNvPicPr preferRelativeResize="0"/>
          <p:nvPr/>
        </p:nvPicPr>
        <p:blipFill>
          <a:blip r:embed="rId3">
            <a:alphaModFix/>
          </a:blip>
          <a:stretch>
            <a:fillRect/>
          </a:stretch>
        </p:blipFill>
        <p:spPr>
          <a:xfrm>
            <a:off x="5136100" y="480800"/>
            <a:ext cx="3768900" cy="1822154"/>
          </a:xfrm>
          <a:prstGeom prst="rect">
            <a:avLst/>
          </a:prstGeom>
          <a:noFill/>
          <a:ln>
            <a:noFill/>
          </a:ln>
        </p:spPr>
      </p:pic>
      <p:pic>
        <p:nvPicPr>
          <p:cNvPr id="263" name="Google Shape;263;p37"/>
          <p:cNvPicPr preferRelativeResize="0"/>
          <p:nvPr/>
        </p:nvPicPr>
        <p:blipFill>
          <a:blip r:embed="rId4">
            <a:alphaModFix/>
          </a:blip>
          <a:stretch>
            <a:fillRect/>
          </a:stretch>
        </p:blipFill>
        <p:spPr>
          <a:xfrm>
            <a:off x="5136100" y="2419937"/>
            <a:ext cx="3768899" cy="2300588"/>
          </a:xfrm>
          <a:prstGeom prst="rect">
            <a:avLst/>
          </a:prstGeom>
          <a:noFill/>
          <a:ln>
            <a:noFill/>
          </a:ln>
        </p:spPr>
      </p:pic>
      <p:sp>
        <p:nvSpPr>
          <p:cNvPr id="264" name="Google Shape;264;p37"/>
          <p:cNvSpPr/>
          <p:nvPr/>
        </p:nvSpPr>
        <p:spPr>
          <a:xfrm flipH="1">
            <a:off x="7838400" y="3514950"/>
            <a:ext cx="7341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424475" y="367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Build if-statements</a:t>
            </a:r>
            <a:endParaRPr/>
          </a:p>
        </p:txBody>
      </p:sp>
      <p:sp>
        <p:nvSpPr>
          <p:cNvPr id="270" name="Google Shape;270;p38"/>
          <p:cNvSpPr txBox="1"/>
          <p:nvPr>
            <p:ph idx="1" type="body"/>
          </p:nvPr>
        </p:nvSpPr>
        <p:spPr>
          <a:xfrm>
            <a:off x="136225" y="1038100"/>
            <a:ext cx="4758600" cy="2586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To start building the conditional, we need to drag an </a:t>
            </a:r>
            <a:r>
              <a:rPr b="1" lang="en" sz="1600"/>
              <a:t>“=”</a:t>
            </a:r>
            <a:r>
              <a:rPr lang="en" sz="1600"/>
              <a:t> block, this is called an </a:t>
            </a:r>
            <a:r>
              <a:rPr b="1" lang="en" sz="1600"/>
              <a:t>operator</a:t>
            </a:r>
            <a:endParaRPr b="1" sz="1600"/>
          </a:p>
          <a:p>
            <a:pPr indent="-330200" lvl="0" marL="457200" rtl="0" algn="l">
              <a:spcBef>
                <a:spcPts val="0"/>
              </a:spcBef>
              <a:spcAft>
                <a:spcPts val="0"/>
              </a:spcAft>
              <a:buSzPts val="1600"/>
              <a:buChar char="●"/>
            </a:pPr>
            <a:r>
              <a:rPr lang="en" sz="1600"/>
              <a:t>Next we need to add our variable to the if statement. This will allow us to check the color value of our target.</a:t>
            </a:r>
            <a:endParaRPr sz="1600"/>
          </a:p>
        </p:txBody>
      </p:sp>
      <p:pic>
        <p:nvPicPr>
          <p:cNvPr id="271" name="Google Shape;271;p38"/>
          <p:cNvPicPr preferRelativeResize="0"/>
          <p:nvPr/>
        </p:nvPicPr>
        <p:blipFill>
          <a:blip r:embed="rId3">
            <a:alphaModFix/>
          </a:blip>
          <a:stretch>
            <a:fillRect/>
          </a:stretch>
        </p:blipFill>
        <p:spPr>
          <a:xfrm>
            <a:off x="1109900" y="3074375"/>
            <a:ext cx="3084637" cy="1631000"/>
          </a:xfrm>
          <a:prstGeom prst="rect">
            <a:avLst/>
          </a:prstGeom>
          <a:noFill/>
          <a:ln>
            <a:noFill/>
          </a:ln>
        </p:spPr>
      </p:pic>
      <p:sp>
        <p:nvSpPr>
          <p:cNvPr id="272" name="Google Shape;272;p38"/>
          <p:cNvSpPr/>
          <p:nvPr/>
        </p:nvSpPr>
        <p:spPr>
          <a:xfrm flipH="1" rot="-1371995">
            <a:off x="2148415" y="3427338"/>
            <a:ext cx="734199" cy="361941"/>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pic>
        <p:nvPicPr>
          <p:cNvPr id="273" name="Google Shape;273;p38"/>
          <p:cNvPicPr preferRelativeResize="0"/>
          <p:nvPr/>
        </p:nvPicPr>
        <p:blipFill>
          <a:blip r:embed="rId4">
            <a:alphaModFix/>
          </a:blip>
          <a:stretch>
            <a:fillRect/>
          </a:stretch>
        </p:blipFill>
        <p:spPr>
          <a:xfrm>
            <a:off x="5507025" y="530237"/>
            <a:ext cx="3438050" cy="4083024"/>
          </a:xfrm>
          <a:prstGeom prst="rect">
            <a:avLst/>
          </a:prstGeom>
          <a:noFill/>
          <a:ln>
            <a:noFill/>
          </a:ln>
        </p:spPr>
      </p:pic>
      <p:sp>
        <p:nvSpPr>
          <p:cNvPr id="274" name="Google Shape;274;p38"/>
          <p:cNvSpPr/>
          <p:nvPr/>
        </p:nvSpPr>
        <p:spPr>
          <a:xfrm flipH="1" rot="-805711">
            <a:off x="6463925" y="1053952"/>
            <a:ext cx="1193633" cy="373545"/>
          </a:xfrm>
          <a:prstGeom prst="rightArrow">
            <a:avLst>
              <a:gd fmla="val 36656"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75" name="Google Shape;275;p38"/>
          <p:cNvSpPr/>
          <p:nvPr/>
        </p:nvSpPr>
        <p:spPr>
          <a:xfrm flipH="1" rot="-635422">
            <a:off x="6465883" y="2253852"/>
            <a:ext cx="1189970" cy="374633"/>
          </a:xfrm>
          <a:prstGeom prst="rightArrow">
            <a:avLst>
              <a:gd fmla="val 36656"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76" name="Google Shape;276;p38"/>
          <p:cNvSpPr/>
          <p:nvPr/>
        </p:nvSpPr>
        <p:spPr>
          <a:xfrm flipH="1" rot="-342377">
            <a:off x="6466366" y="3288294"/>
            <a:ext cx="1188791" cy="374955"/>
          </a:xfrm>
          <a:prstGeom prst="rightArrow">
            <a:avLst>
              <a:gd fmla="val 36656"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77" name="Google Shape;277;p38"/>
          <p:cNvSpPr txBox="1"/>
          <p:nvPr>
            <p:ph idx="1" type="body"/>
          </p:nvPr>
        </p:nvSpPr>
        <p:spPr>
          <a:xfrm>
            <a:off x="758300" y="2921975"/>
            <a:ext cx="427800" cy="43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1.</a:t>
            </a:r>
            <a:endParaRPr sz="1600"/>
          </a:p>
        </p:txBody>
      </p:sp>
      <p:sp>
        <p:nvSpPr>
          <p:cNvPr id="278" name="Google Shape;278;p38"/>
          <p:cNvSpPr txBox="1"/>
          <p:nvPr>
            <p:ph idx="1" type="body"/>
          </p:nvPr>
        </p:nvSpPr>
        <p:spPr>
          <a:xfrm>
            <a:off x="5079225" y="435075"/>
            <a:ext cx="427800" cy="43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2.</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98275" y="88375"/>
            <a:ext cx="457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Aim At Targets</a:t>
            </a:r>
            <a:endParaRPr/>
          </a:p>
        </p:txBody>
      </p:sp>
      <p:sp>
        <p:nvSpPr>
          <p:cNvPr id="284" name="Google Shape;284;p39"/>
          <p:cNvSpPr txBox="1"/>
          <p:nvPr>
            <p:ph idx="1" type="body"/>
          </p:nvPr>
        </p:nvSpPr>
        <p:spPr>
          <a:xfrm>
            <a:off x="253950" y="657750"/>
            <a:ext cx="5499000" cy="382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Now we need to aim the catapult at the right colors.</a:t>
            </a:r>
            <a:endParaRPr sz="1600"/>
          </a:p>
          <a:p>
            <a:pPr indent="-330200" lvl="0" marL="457200" rtl="0" algn="l">
              <a:spcBef>
                <a:spcPts val="0"/>
              </a:spcBef>
              <a:spcAft>
                <a:spcPts val="0"/>
              </a:spcAft>
              <a:buSzPts val="1600"/>
              <a:buChar char="●"/>
            </a:pPr>
            <a:r>
              <a:rPr lang="en" sz="1600"/>
              <a:t>Using conditionals and if-statements, we can move the motor to aim at the right target depending on the color</a:t>
            </a:r>
            <a:endParaRPr sz="1600"/>
          </a:p>
          <a:p>
            <a:pPr indent="0" lvl="0" marL="0" rtl="0" algn="l">
              <a:spcBef>
                <a:spcPts val="1200"/>
              </a:spcBef>
              <a:spcAft>
                <a:spcPts val="1200"/>
              </a:spcAft>
              <a:buNone/>
            </a:pPr>
            <a:r>
              <a:rPr lang="en" sz="1600"/>
              <a:t>  Let's add the color of the target to our condition and move the motor to the right angle. Type the same color from the last step!</a:t>
            </a:r>
            <a:endParaRPr sz="1600"/>
          </a:p>
        </p:txBody>
      </p:sp>
      <p:sp>
        <p:nvSpPr>
          <p:cNvPr id="285" name="Google Shape;285;p39"/>
          <p:cNvSpPr/>
          <p:nvPr/>
        </p:nvSpPr>
        <p:spPr>
          <a:xfrm rot="-5400000">
            <a:off x="2067950" y="4497175"/>
            <a:ext cx="805500" cy="2865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86" name="Google Shape;286;p39"/>
          <p:cNvSpPr/>
          <p:nvPr/>
        </p:nvSpPr>
        <p:spPr>
          <a:xfrm>
            <a:off x="2079850" y="2926625"/>
            <a:ext cx="851400" cy="815400"/>
          </a:xfrm>
          <a:prstGeom prst="donut">
            <a:avLst>
              <a:gd fmla="val 25000" name="adj"/>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9"/>
          <p:cNvSpPr/>
          <p:nvPr/>
        </p:nvSpPr>
        <p:spPr>
          <a:xfrm>
            <a:off x="2390390" y="3206570"/>
            <a:ext cx="235200" cy="240900"/>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9"/>
          <p:cNvSpPr/>
          <p:nvPr/>
        </p:nvSpPr>
        <p:spPr>
          <a:xfrm>
            <a:off x="3594125" y="3344175"/>
            <a:ext cx="851400" cy="815400"/>
          </a:xfrm>
          <a:prstGeom prst="donut">
            <a:avLst>
              <a:gd fmla="val 25000" name="adj"/>
            </a:avLst>
          </a:prstGeom>
          <a:solidFill>
            <a:srgbClr val="00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9"/>
          <p:cNvSpPr/>
          <p:nvPr/>
        </p:nvSpPr>
        <p:spPr>
          <a:xfrm>
            <a:off x="3904665" y="3624120"/>
            <a:ext cx="235200" cy="2409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9"/>
          <p:cNvSpPr/>
          <p:nvPr/>
        </p:nvSpPr>
        <p:spPr>
          <a:xfrm>
            <a:off x="617075" y="3444150"/>
            <a:ext cx="851400" cy="815400"/>
          </a:xfrm>
          <a:prstGeom prst="donut">
            <a:avLst>
              <a:gd fmla="val 25000" name="adj"/>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39"/>
          <p:cNvSpPr/>
          <p:nvPr/>
        </p:nvSpPr>
        <p:spPr>
          <a:xfrm>
            <a:off x="927615" y="3724095"/>
            <a:ext cx="235200" cy="2409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39"/>
          <p:cNvSpPr txBox="1"/>
          <p:nvPr/>
        </p:nvSpPr>
        <p:spPr>
          <a:xfrm>
            <a:off x="2323238" y="3855625"/>
            <a:ext cx="568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0°</a:t>
            </a:r>
            <a:endParaRPr/>
          </a:p>
        </p:txBody>
      </p:sp>
      <p:sp>
        <p:nvSpPr>
          <p:cNvPr id="293" name="Google Shape;293;p39"/>
          <p:cNvSpPr/>
          <p:nvPr/>
        </p:nvSpPr>
        <p:spPr>
          <a:xfrm rot="-8991402">
            <a:off x="1527180" y="4570450"/>
            <a:ext cx="754534" cy="286452"/>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94" name="Google Shape;294;p39"/>
          <p:cNvSpPr txBox="1"/>
          <p:nvPr/>
        </p:nvSpPr>
        <p:spPr>
          <a:xfrm>
            <a:off x="3307280" y="4188475"/>
            <a:ext cx="796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330°</a:t>
            </a:r>
            <a:endParaRPr/>
          </a:p>
        </p:txBody>
      </p:sp>
      <p:sp>
        <p:nvSpPr>
          <p:cNvPr id="295" name="Google Shape;295;p39"/>
          <p:cNvSpPr txBox="1"/>
          <p:nvPr/>
        </p:nvSpPr>
        <p:spPr>
          <a:xfrm>
            <a:off x="1136627" y="4188475"/>
            <a:ext cx="649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30°</a:t>
            </a:r>
            <a:endParaRPr/>
          </a:p>
        </p:txBody>
      </p:sp>
      <p:sp>
        <p:nvSpPr>
          <p:cNvPr id="296" name="Google Shape;296;p39"/>
          <p:cNvSpPr/>
          <p:nvPr/>
        </p:nvSpPr>
        <p:spPr>
          <a:xfrm rot="-1846574">
            <a:off x="2666979" y="4583903"/>
            <a:ext cx="754564" cy="286421"/>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pic>
        <p:nvPicPr>
          <p:cNvPr id="297" name="Google Shape;297;p39"/>
          <p:cNvPicPr preferRelativeResize="0"/>
          <p:nvPr/>
        </p:nvPicPr>
        <p:blipFill>
          <a:blip r:embed="rId3">
            <a:alphaModFix/>
          </a:blip>
          <a:stretch>
            <a:fillRect/>
          </a:stretch>
        </p:blipFill>
        <p:spPr>
          <a:xfrm>
            <a:off x="5752950" y="796200"/>
            <a:ext cx="3086251" cy="3441470"/>
          </a:xfrm>
          <a:prstGeom prst="rect">
            <a:avLst/>
          </a:prstGeom>
          <a:noFill/>
          <a:ln>
            <a:noFill/>
          </a:ln>
        </p:spPr>
      </p:pic>
      <p:sp>
        <p:nvSpPr>
          <p:cNvPr id="298" name="Google Shape;298;p39"/>
          <p:cNvSpPr/>
          <p:nvPr/>
        </p:nvSpPr>
        <p:spPr>
          <a:xfrm flipH="1">
            <a:off x="7384150" y="1384500"/>
            <a:ext cx="755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99" name="Google Shape;299;p39"/>
          <p:cNvSpPr/>
          <p:nvPr/>
        </p:nvSpPr>
        <p:spPr>
          <a:xfrm flipH="1">
            <a:off x="8694600" y="1746600"/>
            <a:ext cx="449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00" name="Google Shape;300;p39"/>
          <p:cNvSpPr/>
          <p:nvPr/>
        </p:nvSpPr>
        <p:spPr>
          <a:xfrm flipH="1">
            <a:off x="8694600" y="2732450"/>
            <a:ext cx="449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01" name="Google Shape;301;p39"/>
          <p:cNvSpPr/>
          <p:nvPr/>
        </p:nvSpPr>
        <p:spPr>
          <a:xfrm flipH="1">
            <a:off x="8694600" y="3692450"/>
            <a:ext cx="449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02" name="Google Shape;302;p39"/>
          <p:cNvSpPr/>
          <p:nvPr/>
        </p:nvSpPr>
        <p:spPr>
          <a:xfrm flipH="1">
            <a:off x="7352550" y="2335888"/>
            <a:ext cx="755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303" name="Google Shape;303;p39"/>
          <p:cNvSpPr/>
          <p:nvPr/>
        </p:nvSpPr>
        <p:spPr>
          <a:xfrm flipH="1">
            <a:off x="7352550" y="3287288"/>
            <a:ext cx="755400" cy="362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623400" y="102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Test the Catapult!</a:t>
            </a:r>
            <a:endParaRPr/>
          </a:p>
        </p:txBody>
      </p:sp>
      <p:sp>
        <p:nvSpPr>
          <p:cNvPr id="309" name="Google Shape;309;p40"/>
          <p:cNvSpPr txBox="1"/>
          <p:nvPr>
            <p:ph idx="1" type="body"/>
          </p:nvPr>
        </p:nvSpPr>
        <p:spPr>
          <a:xfrm>
            <a:off x="279225" y="1853725"/>
            <a:ext cx="4758600" cy="178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Show color blocks to the sensor</a:t>
            </a:r>
            <a:endParaRPr sz="1800"/>
          </a:p>
          <a:p>
            <a:pPr indent="-342900" lvl="0" marL="457200" rtl="0" algn="l">
              <a:spcBef>
                <a:spcPts val="0"/>
              </a:spcBef>
              <a:spcAft>
                <a:spcPts val="0"/>
              </a:spcAft>
              <a:buSzPts val="1800"/>
              <a:buChar char="●"/>
            </a:pPr>
            <a:r>
              <a:rPr lang="en" sz="1800"/>
              <a:t>Switch it up! Try different sequences</a:t>
            </a:r>
            <a:endParaRPr sz="1800"/>
          </a:p>
        </p:txBody>
      </p:sp>
      <p:pic>
        <p:nvPicPr>
          <p:cNvPr id="310" name="Google Shape;310;p40"/>
          <p:cNvPicPr preferRelativeResize="0"/>
          <p:nvPr/>
        </p:nvPicPr>
        <p:blipFill>
          <a:blip r:embed="rId3">
            <a:alphaModFix/>
          </a:blip>
          <a:stretch>
            <a:fillRect/>
          </a:stretch>
        </p:blipFill>
        <p:spPr>
          <a:xfrm>
            <a:off x="5422925" y="400225"/>
            <a:ext cx="1915650" cy="1249950"/>
          </a:xfrm>
          <a:prstGeom prst="rect">
            <a:avLst/>
          </a:prstGeom>
          <a:noFill/>
          <a:ln>
            <a:noFill/>
          </a:ln>
        </p:spPr>
      </p:pic>
      <p:pic>
        <p:nvPicPr>
          <p:cNvPr id="311" name="Google Shape;311;p40"/>
          <p:cNvPicPr preferRelativeResize="0"/>
          <p:nvPr/>
        </p:nvPicPr>
        <p:blipFill>
          <a:blip r:embed="rId4">
            <a:alphaModFix/>
          </a:blip>
          <a:stretch>
            <a:fillRect/>
          </a:stretch>
        </p:blipFill>
        <p:spPr>
          <a:xfrm>
            <a:off x="4915775" y="1918650"/>
            <a:ext cx="2285126" cy="2285125"/>
          </a:xfrm>
          <a:prstGeom prst="rect">
            <a:avLst/>
          </a:prstGeom>
          <a:noFill/>
          <a:ln>
            <a:noFill/>
          </a:ln>
        </p:spPr>
      </p:pic>
      <p:pic>
        <p:nvPicPr>
          <p:cNvPr id="312" name="Google Shape;312;p40"/>
          <p:cNvPicPr preferRelativeResize="0"/>
          <p:nvPr/>
        </p:nvPicPr>
        <p:blipFill>
          <a:blip r:embed="rId5">
            <a:alphaModFix/>
          </a:blip>
          <a:stretch>
            <a:fillRect/>
          </a:stretch>
        </p:blipFill>
        <p:spPr>
          <a:xfrm>
            <a:off x="7200901" y="1357125"/>
            <a:ext cx="1803474" cy="1803474"/>
          </a:xfrm>
          <a:prstGeom prst="rect">
            <a:avLst/>
          </a:prstGeom>
          <a:noFill/>
          <a:ln>
            <a:noFill/>
          </a:ln>
        </p:spPr>
      </p:pic>
      <p:pic>
        <p:nvPicPr>
          <p:cNvPr id="313" name="Google Shape;313;p40"/>
          <p:cNvPicPr preferRelativeResize="0"/>
          <p:nvPr/>
        </p:nvPicPr>
        <p:blipFill>
          <a:blip r:embed="rId6">
            <a:alphaModFix/>
          </a:blip>
          <a:stretch>
            <a:fillRect/>
          </a:stretch>
        </p:blipFill>
        <p:spPr>
          <a:xfrm>
            <a:off x="7200900" y="3160600"/>
            <a:ext cx="1943100" cy="194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Completed code</a:t>
            </a:r>
            <a:endParaRPr/>
          </a:p>
        </p:txBody>
      </p:sp>
      <p:pic>
        <p:nvPicPr>
          <p:cNvPr id="319" name="Google Shape;319;p41"/>
          <p:cNvPicPr preferRelativeResize="0"/>
          <p:nvPr/>
        </p:nvPicPr>
        <p:blipFill>
          <a:blip r:embed="rId3">
            <a:alphaModFix/>
          </a:blip>
          <a:stretch>
            <a:fillRect/>
          </a:stretch>
        </p:blipFill>
        <p:spPr>
          <a:xfrm>
            <a:off x="1533900" y="972075"/>
            <a:ext cx="6076197"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69" name="Google Shape;69;p15"/>
          <p:cNvSpPr txBox="1"/>
          <p:nvPr>
            <p:ph idx="1" type="body"/>
          </p:nvPr>
        </p:nvSpPr>
        <p:spPr>
          <a:xfrm>
            <a:off x="311700" y="1152475"/>
            <a:ext cx="3890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This study is geared towards individuals with no prior programming experience. </a:t>
            </a:r>
            <a:endParaRPr/>
          </a:p>
          <a:p>
            <a:pPr indent="0" lvl="0" marL="0" rtl="0" algn="l">
              <a:spcBef>
                <a:spcPts val="1200"/>
              </a:spcBef>
              <a:spcAft>
                <a:spcPts val="0"/>
              </a:spcAft>
              <a:buNone/>
            </a:pPr>
            <a:r>
              <a:rPr lang="en"/>
              <a:t>Our motivation is to engage these participants through outreach efforts that provide hands-on, active learning experiences. </a:t>
            </a:r>
            <a:endParaRPr/>
          </a:p>
          <a:p>
            <a:pPr indent="0" lvl="0" marL="0" rtl="0" algn="l">
              <a:spcBef>
                <a:spcPts val="1200"/>
              </a:spcBef>
              <a:spcAft>
                <a:spcPts val="0"/>
              </a:spcAft>
              <a:buNone/>
            </a:pPr>
            <a:r>
              <a:rPr lang="en"/>
              <a:t>By creating an interactive and supportive environment, we aim to spark students interest in technology and encourage them to explore further. </a:t>
            </a:r>
            <a:endParaRPr/>
          </a:p>
          <a:p>
            <a:pPr indent="0" lvl="0" marL="0" rtl="0" algn="l">
              <a:spcBef>
                <a:spcPts val="1200"/>
              </a:spcBef>
              <a:spcAft>
                <a:spcPts val="1200"/>
              </a:spcAft>
              <a:buNone/>
            </a:pPr>
            <a:r>
              <a:rPr lang="en"/>
              <a:t>This approach helps to bridge the gap in tech education and makes programming more accessible to a wider audience.</a:t>
            </a:r>
            <a:endParaRPr/>
          </a:p>
        </p:txBody>
      </p:sp>
      <p:pic>
        <p:nvPicPr>
          <p:cNvPr id="70" name="Google Shape;70;p15"/>
          <p:cNvPicPr preferRelativeResize="0"/>
          <p:nvPr/>
        </p:nvPicPr>
        <p:blipFill>
          <a:blip r:embed="rId3">
            <a:alphaModFix/>
          </a:blip>
          <a:stretch>
            <a:fillRect/>
          </a:stretch>
        </p:blipFill>
        <p:spPr>
          <a:xfrm>
            <a:off x="4363225" y="726400"/>
            <a:ext cx="4637403" cy="37924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398425"/>
            <a:ext cx="8520600" cy="58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Post-Workshop Survey:</a:t>
            </a:r>
            <a:endParaRPr/>
          </a:p>
        </p:txBody>
      </p:sp>
      <p:pic>
        <p:nvPicPr>
          <p:cNvPr id="325" name="Google Shape;325;p42"/>
          <p:cNvPicPr preferRelativeResize="0"/>
          <p:nvPr/>
        </p:nvPicPr>
        <p:blipFill>
          <a:blip r:embed="rId3">
            <a:alphaModFix/>
          </a:blip>
          <a:stretch>
            <a:fillRect/>
          </a:stretch>
        </p:blipFill>
        <p:spPr>
          <a:xfrm>
            <a:off x="5101025" y="584612"/>
            <a:ext cx="4886601" cy="3974276"/>
          </a:xfrm>
          <a:prstGeom prst="rect">
            <a:avLst/>
          </a:prstGeom>
          <a:noFill/>
          <a:ln>
            <a:noFill/>
          </a:ln>
        </p:spPr>
      </p:pic>
      <p:pic>
        <p:nvPicPr>
          <p:cNvPr id="326" name="Google Shape;326;p42"/>
          <p:cNvPicPr preferRelativeResize="0"/>
          <p:nvPr/>
        </p:nvPicPr>
        <p:blipFill>
          <a:blip r:embed="rId4">
            <a:alphaModFix/>
          </a:blip>
          <a:stretch>
            <a:fillRect/>
          </a:stretch>
        </p:blipFill>
        <p:spPr>
          <a:xfrm>
            <a:off x="752914" y="1217050"/>
            <a:ext cx="1904336" cy="2979626"/>
          </a:xfrm>
          <a:prstGeom prst="rect">
            <a:avLst/>
          </a:prstGeom>
          <a:noFill/>
          <a:ln>
            <a:noFill/>
          </a:ln>
        </p:spPr>
      </p:pic>
      <p:pic>
        <p:nvPicPr>
          <p:cNvPr id="327" name="Google Shape;327;p42"/>
          <p:cNvPicPr preferRelativeResize="0"/>
          <p:nvPr/>
        </p:nvPicPr>
        <p:blipFill>
          <a:blip r:embed="rId5">
            <a:alphaModFix/>
          </a:blip>
          <a:stretch>
            <a:fillRect/>
          </a:stretch>
        </p:blipFill>
        <p:spPr>
          <a:xfrm>
            <a:off x="2809650" y="1217050"/>
            <a:ext cx="2651500" cy="26710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3"/>
          <p:cNvPicPr preferRelativeResize="0"/>
          <p:nvPr/>
        </p:nvPicPr>
        <p:blipFill rotWithShape="1">
          <a:blip r:embed="rId3">
            <a:alphaModFix/>
          </a:blip>
          <a:srcRect b="8298" l="0" r="0" t="0"/>
          <a:stretch/>
        </p:blipFill>
        <p:spPr>
          <a:xfrm>
            <a:off x="620550" y="1063775"/>
            <a:ext cx="7748951" cy="3996999"/>
          </a:xfrm>
          <a:prstGeom prst="rect">
            <a:avLst/>
          </a:prstGeom>
          <a:noFill/>
          <a:ln>
            <a:noFill/>
          </a:ln>
        </p:spPr>
      </p:pic>
      <p:sp>
        <p:nvSpPr>
          <p:cNvPr id="333" name="Google Shape;333;p43"/>
          <p:cNvSpPr txBox="1"/>
          <p:nvPr>
            <p:ph type="ctrTitle"/>
          </p:nvPr>
        </p:nvSpPr>
        <p:spPr>
          <a:xfrm>
            <a:off x="242808" y="2286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334" name="Google Shape;334;p43"/>
          <p:cNvSpPr txBox="1"/>
          <p:nvPr>
            <p:ph idx="1" type="subTitle"/>
          </p:nvPr>
        </p:nvSpPr>
        <p:spPr>
          <a:xfrm>
            <a:off x="319788" y="20044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76" name="Google Shape;76;p16"/>
          <p:cNvSpPr txBox="1"/>
          <p:nvPr>
            <p:ph idx="1" type="body"/>
          </p:nvPr>
        </p:nvSpPr>
        <p:spPr>
          <a:xfrm>
            <a:off x="208425" y="1017725"/>
            <a:ext cx="50640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We are using LEGO Spike Sets to build a simple launcher, which will be programmed and utilized in engaging carnival-style games. </a:t>
            </a:r>
            <a:endParaRPr/>
          </a:p>
          <a:p>
            <a:pPr indent="-317500" lvl="0" marL="457200" rtl="0" algn="l">
              <a:spcBef>
                <a:spcPts val="0"/>
              </a:spcBef>
              <a:spcAft>
                <a:spcPts val="0"/>
              </a:spcAft>
              <a:buSzPts val="1400"/>
              <a:buChar char="●"/>
            </a:pPr>
            <a:r>
              <a:rPr lang="en"/>
              <a:t>This hands-on project allows participants to interact directly with the technology while learning core coding concepts.</a:t>
            </a:r>
            <a:endParaRPr sz="1700"/>
          </a:p>
        </p:txBody>
      </p:sp>
      <p:sp>
        <p:nvSpPr>
          <p:cNvPr id="77" name="Google Shape;77;p16"/>
          <p:cNvSpPr txBox="1"/>
          <p:nvPr>
            <p:ph idx="2" type="body"/>
          </p:nvPr>
        </p:nvSpPr>
        <p:spPr>
          <a:xfrm>
            <a:off x="5871000" y="91275"/>
            <a:ext cx="3999900" cy="5031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100">
                <a:solidFill>
                  <a:schemeClr val="dk1"/>
                </a:solidFill>
              </a:rPr>
              <a:t>Pre-Workshop Survey</a:t>
            </a:r>
            <a:endParaRPr sz="1100">
              <a:solidFill>
                <a:schemeClr val="dk1"/>
              </a:solidFill>
            </a:endParaRPr>
          </a:p>
        </p:txBody>
      </p:sp>
      <p:sp>
        <p:nvSpPr>
          <p:cNvPr id="78" name="Google Shape;78;p16"/>
          <p:cNvSpPr txBox="1"/>
          <p:nvPr/>
        </p:nvSpPr>
        <p:spPr>
          <a:xfrm>
            <a:off x="4907400" y="2995675"/>
            <a:ext cx="39249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b="1" lang="en">
                <a:solidFill>
                  <a:schemeClr val="dk2"/>
                </a:solidFill>
              </a:rPr>
              <a:t>T</a:t>
            </a:r>
            <a:r>
              <a:rPr b="1" lang="en">
                <a:solidFill>
                  <a:schemeClr val="dk2"/>
                </a:solidFill>
              </a:rPr>
              <a:t>eaching focus:</a:t>
            </a:r>
            <a:r>
              <a:rPr lang="en">
                <a:solidFill>
                  <a:schemeClr val="dk2"/>
                </a:solidFill>
              </a:rPr>
              <a:t> Our main educational objective is to teach fundamental programming concepts, specifically </a:t>
            </a:r>
            <a:r>
              <a:rPr b="1" lang="en">
                <a:solidFill>
                  <a:schemeClr val="dk2"/>
                </a:solidFill>
              </a:rPr>
              <a:t>variables, conditionals, and loops</a:t>
            </a:r>
            <a:r>
              <a:rPr lang="en">
                <a:solidFill>
                  <a:schemeClr val="dk2"/>
                </a:solidFill>
              </a:rPr>
              <a:t>, in a practical and approachable way. </a:t>
            </a:r>
            <a:endParaRPr/>
          </a:p>
        </p:txBody>
      </p:sp>
      <p:pic>
        <p:nvPicPr>
          <p:cNvPr id="79" name="Google Shape;79;p16"/>
          <p:cNvPicPr preferRelativeResize="0"/>
          <p:nvPr/>
        </p:nvPicPr>
        <p:blipFill>
          <a:blip r:embed="rId3">
            <a:alphaModFix/>
          </a:blip>
          <a:stretch>
            <a:fillRect/>
          </a:stretch>
        </p:blipFill>
        <p:spPr>
          <a:xfrm>
            <a:off x="1085700" y="2742049"/>
            <a:ext cx="3486301" cy="2216175"/>
          </a:xfrm>
          <a:prstGeom prst="rect">
            <a:avLst/>
          </a:prstGeom>
          <a:noFill/>
          <a:ln>
            <a:noFill/>
          </a:ln>
        </p:spPr>
      </p:pic>
      <p:pic>
        <p:nvPicPr>
          <p:cNvPr id="80" name="Google Shape;80;p16"/>
          <p:cNvPicPr preferRelativeResize="0"/>
          <p:nvPr/>
        </p:nvPicPr>
        <p:blipFill>
          <a:blip r:embed="rId4">
            <a:alphaModFix/>
          </a:blip>
          <a:stretch>
            <a:fillRect/>
          </a:stretch>
        </p:blipFill>
        <p:spPr>
          <a:xfrm>
            <a:off x="5871000" y="594375"/>
            <a:ext cx="2305502" cy="2297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2198850" y="701600"/>
            <a:ext cx="474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20"/>
              <a:t>Split into 3 teams!</a:t>
            </a:r>
            <a:endParaRPr sz="4020"/>
          </a:p>
        </p:txBody>
      </p:sp>
      <p:pic>
        <p:nvPicPr>
          <p:cNvPr id="86" name="Google Shape;86;p17"/>
          <p:cNvPicPr preferRelativeResize="0"/>
          <p:nvPr/>
        </p:nvPicPr>
        <p:blipFill rotWithShape="1">
          <a:blip r:embed="rId3">
            <a:alphaModFix/>
          </a:blip>
          <a:srcRect b="0" l="5851" r="4397" t="0"/>
          <a:stretch/>
        </p:blipFill>
        <p:spPr>
          <a:xfrm>
            <a:off x="0" y="1621625"/>
            <a:ext cx="3017674" cy="2489825"/>
          </a:xfrm>
          <a:prstGeom prst="rect">
            <a:avLst/>
          </a:prstGeom>
          <a:noFill/>
          <a:ln>
            <a:noFill/>
          </a:ln>
        </p:spPr>
      </p:pic>
      <p:pic>
        <p:nvPicPr>
          <p:cNvPr id="87" name="Google Shape;87;p17"/>
          <p:cNvPicPr preferRelativeResize="0"/>
          <p:nvPr/>
        </p:nvPicPr>
        <p:blipFill>
          <a:blip r:embed="rId4">
            <a:alphaModFix/>
          </a:blip>
          <a:stretch>
            <a:fillRect/>
          </a:stretch>
        </p:blipFill>
        <p:spPr>
          <a:xfrm>
            <a:off x="3019025" y="1621625"/>
            <a:ext cx="3105949" cy="2489825"/>
          </a:xfrm>
          <a:prstGeom prst="rect">
            <a:avLst/>
          </a:prstGeom>
          <a:noFill/>
          <a:ln>
            <a:noFill/>
          </a:ln>
        </p:spPr>
      </p:pic>
      <p:pic>
        <p:nvPicPr>
          <p:cNvPr id="88" name="Google Shape;88;p17"/>
          <p:cNvPicPr preferRelativeResize="0"/>
          <p:nvPr/>
        </p:nvPicPr>
        <p:blipFill rotWithShape="1">
          <a:blip r:embed="rId5">
            <a:alphaModFix/>
          </a:blip>
          <a:srcRect b="0" l="4468" r="8423" t="0"/>
          <a:stretch/>
        </p:blipFill>
        <p:spPr>
          <a:xfrm>
            <a:off x="6126325" y="1621625"/>
            <a:ext cx="3017675" cy="248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4926176" y="2941900"/>
            <a:ext cx="3844000" cy="2150300"/>
          </a:xfrm>
          <a:prstGeom prst="rect">
            <a:avLst/>
          </a:prstGeom>
          <a:noFill/>
          <a:ln>
            <a:noFill/>
          </a:ln>
        </p:spPr>
      </p:pic>
      <p:sp>
        <p:nvSpPr>
          <p:cNvPr id="94" name="Google Shape;94;p18"/>
          <p:cNvSpPr txBox="1"/>
          <p:nvPr>
            <p:ph type="title"/>
          </p:nvPr>
        </p:nvSpPr>
        <p:spPr>
          <a:xfrm>
            <a:off x="311700" y="28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a:t>
            </a:r>
            <a:endParaRPr/>
          </a:p>
        </p:txBody>
      </p:sp>
      <p:sp>
        <p:nvSpPr>
          <p:cNvPr id="95" name="Google Shape;95;p18"/>
          <p:cNvSpPr txBox="1"/>
          <p:nvPr>
            <p:ph idx="1" type="body"/>
          </p:nvPr>
        </p:nvSpPr>
        <p:spPr>
          <a:xfrm>
            <a:off x="48100" y="1017725"/>
            <a:ext cx="4263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200"/>
              <a:t>Technology:</a:t>
            </a:r>
            <a:r>
              <a:rPr lang="en" sz="1200"/>
              <a:t> LEGO Spike includes programmable motors, sensors, and building components. This is paired with the Spike’s block coding platform, which provide a visual environment for coding, allowing  users to drag and drop blocks to control the behavior of the components. </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Char char="●"/>
            </a:pPr>
            <a:r>
              <a:rPr b="1" lang="en" sz="1200"/>
              <a:t>How we’re using the technology:</a:t>
            </a:r>
            <a:r>
              <a:rPr lang="en" sz="1200"/>
              <a:t> By integrating LEGO Spike Sets, we provide an interactive, active learning environment where participants can immediately see the impact of their code on the launcher’s movements. This visual feedback reinforces understanding and creates an immersive experience that helps achieve our goal of sparking interest in programming.</a:t>
            </a:r>
            <a:endParaRPr sz="1500"/>
          </a:p>
        </p:txBody>
      </p:sp>
      <p:sp>
        <p:nvSpPr>
          <p:cNvPr id="96" name="Google Shape;96;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a:blip r:embed="rId4">
            <a:alphaModFix/>
          </a:blip>
          <a:stretch>
            <a:fillRect/>
          </a:stretch>
        </p:blipFill>
        <p:spPr>
          <a:xfrm>
            <a:off x="4397725" y="1254975"/>
            <a:ext cx="2747051" cy="1928451"/>
          </a:xfrm>
          <a:prstGeom prst="rect">
            <a:avLst/>
          </a:prstGeom>
          <a:noFill/>
          <a:ln>
            <a:noFill/>
          </a:ln>
        </p:spPr>
      </p:pic>
      <p:pic>
        <p:nvPicPr>
          <p:cNvPr id="98" name="Google Shape;98;p18"/>
          <p:cNvPicPr preferRelativeResize="0"/>
          <p:nvPr/>
        </p:nvPicPr>
        <p:blipFill>
          <a:blip r:embed="rId5">
            <a:alphaModFix/>
          </a:blip>
          <a:stretch>
            <a:fillRect/>
          </a:stretch>
        </p:blipFill>
        <p:spPr>
          <a:xfrm>
            <a:off x="6574275" y="149200"/>
            <a:ext cx="2485850" cy="1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b="0" l="0" r="8054" t="0"/>
          <a:stretch/>
        </p:blipFill>
        <p:spPr>
          <a:xfrm>
            <a:off x="6078725" y="1510350"/>
            <a:ext cx="3065275" cy="2381250"/>
          </a:xfrm>
          <a:prstGeom prst="rect">
            <a:avLst/>
          </a:prstGeom>
          <a:noFill/>
          <a:ln>
            <a:noFill/>
          </a:ln>
        </p:spPr>
      </p:pic>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we will be using</a:t>
            </a:r>
            <a:endParaRPr/>
          </a:p>
        </p:txBody>
      </p:sp>
      <p:pic>
        <p:nvPicPr>
          <p:cNvPr id="105" name="Google Shape;105;p19"/>
          <p:cNvPicPr preferRelativeResize="0"/>
          <p:nvPr/>
        </p:nvPicPr>
        <p:blipFill rotWithShape="1">
          <a:blip r:embed="rId4">
            <a:alphaModFix/>
          </a:blip>
          <a:srcRect b="0" l="10378" r="0" t="0"/>
          <a:stretch/>
        </p:blipFill>
        <p:spPr>
          <a:xfrm>
            <a:off x="0" y="1111200"/>
            <a:ext cx="2618025" cy="2921100"/>
          </a:xfrm>
          <a:prstGeom prst="rect">
            <a:avLst/>
          </a:prstGeom>
          <a:noFill/>
          <a:ln>
            <a:noFill/>
          </a:ln>
        </p:spPr>
      </p:pic>
      <p:pic>
        <p:nvPicPr>
          <p:cNvPr id="106" name="Google Shape;106;p19"/>
          <p:cNvPicPr preferRelativeResize="0"/>
          <p:nvPr/>
        </p:nvPicPr>
        <p:blipFill>
          <a:blip r:embed="rId5">
            <a:alphaModFix/>
          </a:blip>
          <a:stretch>
            <a:fillRect/>
          </a:stretch>
        </p:blipFill>
        <p:spPr>
          <a:xfrm>
            <a:off x="1999725" y="1196488"/>
            <a:ext cx="2877075" cy="2877075"/>
          </a:xfrm>
          <a:prstGeom prst="rect">
            <a:avLst/>
          </a:prstGeom>
          <a:noFill/>
          <a:ln>
            <a:noFill/>
          </a:ln>
        </p:spPr>
      </p:pic>
      <p:pic>
        <p:nvPicPr>
          <p:cNvPr id="107" name="Google Shape;107;p19"/>
          <p:cNvPicPr preferRelativeResize="0"/>
          <p:nvPr/>
        </p:nvPicPr>
        <p:blipFill>
          <a:blip r:embed="rId6">
            <a:alphaModFix/>
          </a:blip>
          <a:stretch>
            <a:fillRect/>
          </a:stretch>
        </p:blipFill>
        <p:spPr>
          <a:xfrm>
            <a:off x="4642863" y="926837"/>
            <a:ext cx="2642786" cy="3416401"/>
          </a:xfrm>
          <a:prstGeom prst="rect">
            <a:avLst/>
          </a:prstGeom>
          <a:noFill/>
          <a:ln>
            <a:noFill/>
          </a:ln>
        </p:spPr>
      </p:pic>
      <p:sp>
        <p:nvSpPr>
          <p:cNvPr id="108" name="Google Shape;108;p19"/>
          <p:cNvSpPr txBox="1"/>
          <p:nvPr/>
        </p:nvSpPr>
        <p:spPr>
          <a:xfrm>
            <a:off x="766475" y="3706150"/>
            <a:ext cx="1965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Motors</a:t>
            </a:r>
            <a:endParaRPr sz="1800">
              <a:solidFill>
                <a:schemeClr val="dk2"/>
              </a:solidFill>
            </a:endParaRPr>
          </a:p>
        </p:txBody>
      </p:sp>
      <p:sp>
        <p:nvSpPr>
          <p:cNvPr id="109" name="Google Shape;109;p19"/>
          <p:cNvSpPr txBox="1"/>
          <p:nvPr/>
        </p:nvSpPr>
        <p:spPr>
          <a:xfrm>
            <a:off x="2408663" y="3338700"/>
            <a:ext cx="20592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Pressure Sensor</a:t>
            </a:r>
            <a:endParaRPr sz="1800">
              <a:solidFill>
                <a:schemeClr val="dk2"/>
              </a:solidFill>
            </a:endParaRPr>
          </a:p>
        </p:txBody>
      </p:sp>
      <p:sp>
        <p:nvSpPr>
          <p:cNvPr id="110" name="Google Shape;110;p19"/>
          <p:cNvSpPr txBox="1"/>
          <p:nvPr/>
        </p:nvSpPr>
        <p:spPr>
          <a:xfrm>
            <a:off x="4949350" y="3647100"/>
            <a:ext cx="21498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Color Sensor</a:t>
            </a:r>
            <a:endParaRPr sz="1800">
              <a:solidFill>
                <a:schemeClr val="dk2"/>
              </a:solidFill>
            </a:endParaRPr>
          </a:p>
        </p:txBody>
      </p:sp>
      <p:sp>
        <p:nvSpPr>
          <p:cNvPr id="111" name="Google Shape;111;p19"/>
          <p:cNvSpPr txBox="1"/>
          <p:nvPr/>
        </p:nvSpPr>
        <p:spPr>
          <a:xfrm>
            <a:off x="7894300" y="4073575"/>
            <a:ext cx="1406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Hub</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11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Drag and Drop Word Block Coding:</a:t>
            </a:r>
            <a:endParaRPr/>
          </a:p>
        </p:txBody>
      </p:sp>
      <p:pic>
        <p:nvPicPr>
          <p:cNvPr id="117" name="Google Shape;117;p20"/>
          <p:cNvPicPr preferRelativeResize="0"/>
          <p:nvPr/>
        </p:nvPicPr>
        <p:blipFill>
          <a:blip r:embed="rId3">
            <a:alphaModFix/>
          </a:blip>
          <a:stretch>
            <a:fillRect/>
          </a:stretch>
        </p:blipFill>
        <p:spPr>
          <a:xfrm>
            <a:off x="498075" y="651013"/>
            <a:ext cx="7856573" cy="441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your project</a:t>
            </a:r>
            <a:endParaRPr/>
          </a:p>
        </p:txBody>
      </p:sp>
      <p:sp>
        <p:nvSpPr>
          <p:cNvPr id="123" name="Google Shape;123;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a:t>Go to spike.legoeducation.com and select SPIKE Prime (Use Google Chrome)</a:t>
            </a:r>
            <a:endParaRPr/>
          </a:p>
          <a:p>
            <a:pPr indent="-317500" lvl="0" marL="457200" rtl="0" algn="l">
              <a:spcBef>
                <a:spcPts val="0"/>
              </a:spcBef>
              <a:spcAft>
                <a:spcPts val="0"/>
              </a:spcAft>
              <a:buSzPts val="1400"/>
              <a:buAutoNum type="arabicPeriod"/>
            </a:pPr>
            <a:r>
              <a:rPr lang="en"/>
              <a:t>Select “New Project</a:t>
            </a:r>
            <a:endParaRPr/>
          </a:p>
        </p:txBody>
      </p:sp>
      <p:sp>
        <p:nvSpPr>
          <p:cNvPr id="124" name="Google Shape;124;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3. Name your project whatever you want, make sure word blocks is selected, and click CREATE</a:t>
            </a:r>
            <a:endParaRPr/>
          </a:p>
        </p:txBody>
      </p:sp>
      <p:pic>
        <p:nvPicPr>
          <p:cNvPr id="125" name="Google Shape;125;p21"/>
          <p:cNvPicPr preferRelativeResize="0"/>
          <p:nvPr/>
        </p:nvPicPr>
        <p:blipFill>
          <a:blip r:embed="rId3">
            <a:alphaModFix/>
          </a:blip>
          <a:stretch>
            <a:fillRect/>
          </a:stretch>
        </p:blipFill>
        <p:spPr>
          <a:xfrm>
            <a:off x="311700" y="2073499"/>
            <a:ext cx="4520699" cy="2918153"/>
          </a:xfrm>
          <a:prstGeom prst="rect">
            <a:avLst/>
          </a:prstGeom>
          <a:noFill/>
          <a:ln>
            <a:noFill/>
          </a:ln>
        </p:spPr>
      </p:pic>
      <p:sp>
        <p:nvSpPr>
          <p:cNvPr id="126" name="Google Shape;126;p21"/>
          <p:cNvSpPr/>
          <p:nvPr/>
        </p:nvSpPr>
        <p:spPr>
          <a:xfrm>
            <a:off x="905550" y="3613125"/>
            <a:ext cx="416700" cy="2625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pic>
        <p:nvPicPr>
          <p:cNvPr id="127" name="Google Shape;127;p21"/>
          <p:cNvPicPr preferRelativeResize="0"/>
          <p:nvPr/>
        </p:nvPicPr>
        <p:blipFill>
          <a:blip r:embed="rId4">
            <a:alphaModFix/>
          </a:blip>
          <a:stretch>
            <a:fillRect/>
          </a:stretch>
        </p:blipFill>
        <p:spPr>
          <a:xfrm>
            <a:off x="5176424" y="2073502"/>
            <a:ext cx="3391325" cy="2780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